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2"/>
  </p:notesMasterIdLst>
  <p:sldIdLst>
    <p:sldId id="256" r:id="rId2"/>
    <p:sldId id="273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80" r:id="rId11"/>
  </p:sldIdLst>
  <p:sldSz cx="9144000" cy="5143500" type="screen16x9"/>
  <p:notesSz cx="6858000" cy="9144000"/>
  <p:embeddedFontLst>
    <p:embeddedFont>
      <p:font typeface="Roboto Light" charset="0"/>
      <p:regular r:id="rId13"/>
      <p:bold r:id="rId14"/>
      <p:italic r:id="rId15"/>
      <p:boldItalic r:id="rId16"/>
    </p:embeddedFont>
    <p:embeddedFont>
      <p:font typeface="Roboto Mono Thin" charset="0"/>
      <p:regular r:id="rId17"/>
      <p:bold r:id="rId18"/>
      <p:italic r:id="rId19"/>
      <p:boldItalic r:id="rId20"/>
    </p:embeddedFont>
    <p:embeddedFont>
      <p:font typeface="Roboto Black" charset="0"/>
      <p:bold r:id="rId21"/>
      <p:boldItalic r:id="rId22"/>
    </p:embeddedFont>
    <p:embeddedFont>
      <p:font typeface="Bree Serif" charset="0"/>
      <p:regular r:id="rId23"/>
    </p:embeddedFont>
    <p:embeddedFont>
      <p:font typeface="Impact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4EE701-E227-4F08-83E8-DCCB57050544}">
  <a:tblStyle styleId="{214EE701-E227-4F08-83E8-DCCB57050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 varScale="1">
        <p:scale>
          <a:sx n="92" d="100"/>
          <a:sy n="92" d="100"/>
        </p:scale>
        <p:origin x="-75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55988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9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59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70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3" b="680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4" name="Imagem 2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07" y="1083420"/>
            <a:ext cx="4466079" cy="297665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4763386" y="1290236"/>
            <a:ext cx="10632" cy="2785732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4572000" y="1910029"/>
            <a:ext cx="4472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FF5510"/>
                </a:solidFill>
              </a:rPr>
              <a:t>Consultoria e </a:t>
            </a:r>
            <a:r>
              <a:rPr lang="pt-BR" sz="4000" dirty="0">
                <a:solidFill>
                  <a:srgbClr val="FF5510"/>
                </a:solidFill>
              </a:rPr>
              <a:t>soluções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2" y="45951"/>
            <a:ext cx="483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5510"/>
                </a:solidFill>
              </a:rPr>
              <a:t>Aprendizado através do projeto</a:t>
            </a:r>
            <a:endParaRPr lang="pt-BR" sz="2400" b="1" dirty="0">
              <a:solidFill>
                <a:srgbClr val="FF551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0" r="16684" b="27976"/>
          <a:stretch/>
        </p:blipFill>
        <p:spPr>
          <a:xfrm>
            <a:off x="7939382" y="3688881"/>
            <a:ext cx="1083395" cy="1195933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15805" t="10005" r="15805" b="17971"/>
          <a:stretch/>
        </p:blipFill>
        <p:spPr>
          <a:xfrm>
            <a:off x="294186" y="728882"/>
            <a:ext cx="1095863" cy="1195934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4594" r="24030" b="24837"/>
          <a:stretch/>
        </p:blipFill>
        <p:spPr>
          <a:xfrm>
            <a:off x="294186" y="3688880"/>
            <a:ext cx="1000357" cy="1195933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t="14455" b="20021"/>
          <a:stretch/>
        </p:blipFill>
        <p:spPr>
          <a:xfrm>
            <a:off x="1902555" y="2236543"/>
            <a:ext cx="1026666" cy="1195933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/>
          <a:srcRect t="8416" b="26060"/>
          <a:stretch/>
        </p:blipFill>
        <p:spPr>
          <a:xfrm>
            <a:off x="8012053" y="728882"/>
            <a:ext cx="1026667" cy="1195934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902555" y="911350"/>
            <a:ext cx="258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5510"/>
                </a:solidFill>
              </a:rPr>
              <a:t>‘Eu aprendi </a:t>
            </a:r>
            <a:r>
              <a:rPr lang="pt-BR" sz="1600" dirty="0" smtClean="0">
                <a:solidFill>
                  <a:srgbClr val="FF5510"/>
                </a:solidFill>
              </a:rPr>
              <a:t>melhor como </a:t>
            </a:r>
            <a:r>
              <a:rPr lang="pt-BR" sz="1600" dirty="0">
                <a:solidFill>
                  <a:srgbClr val="FF5510"/>
                </a:solidFill>
              </a:rPr>
              <a:t>lidar com pessoas </a:t>
            </a:r>
            <a:r>
              <a:rPr lang="pt-BR" sz="1600" dirty="0" smtClean="0">
                <a:solidFill>
                  <a:srgbClr val="FF5510"/>
                </a:solidFill>
              </a:rPr>
              <a:t>diferentes em </a:t>
            </a:r>
            <a:r>
              <a:rPr lang="pt-BR" sz="1600" dirty="0">
                <a:solidFill>
                  <a:srgbClr val="FF5510"/>
                </a:solidFill>
              </a:rPr>
              <a:t>um projeto’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29200" y="3748239"/>
            <a:ext cx="2982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FF5510"/>
                </a:solidFill>
              </a:rPr>
              <a:t>‘Entender e participar de todas as etapas do projeto me ajudou muito pessoalmente e profissionalmente’</a:t>
            </a:r>
            <a:endParaRPr lang="pt-BR" sz="1600" dirty="0">
              <a:solidFill>
                <a:srgbClr val="FF551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078354" y="779367"/>
            <a:ext cx="2933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5510"/>
                </a:solidFill>
              </a:rPr>
              <a:t>‘O projeto  ensinou a trabalhar em grupo numa metodologia ágil utilizando toda a parte técnica do semestre’</a:t>
            </a:r>
            <a:endParaRPr lang="pt-BR" sz="1600" dirty="0">
              <a:solidFill>
                <a:srgbClr val="FF551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902555" y="3871350"/>
            <a:ext cx="258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5510"/>
                </a:solidFill>
              </a:rPr>
              <a:t>‘Como </a:t>
            </a:r>
            <a:r>
              <a:rPr lang="pt-BR" sz="1600" dirty="0" smtClean="0">
                <a:solidFill>
                  <a:srgbClr val="FF5510"/>
                </a:solidFill>
              </a:rPr>
              <a:t>organizar melhor </a:t>
            </a:r>
            <a:r>
              <a:rPr lang="pt-BR" sz="1600" dirty="0">
                <a:solidFill>
                  <a:srgbClr val="FF5510"/>
                </a:solidFill>
              </a:rPr>
              <a:t>o tempo de um grupo de maneira pratica e eficaz’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490303" y="2419010"/>
            <a:ext cx="2982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FF5510"/>
                </a:solidFill>
              </a:rPr>
              <a:t>‘Foi </a:t>
            </a:r>
            <a:r>
              <a:rPr lang="pt-BR" sz="1600" dirty="0">
                <a:solidFill>
                  <a:srgbClr val="FF5510"/>
                </a:solidFill>
              </a:rPr>
              <a:t>um caminho </a:t>
            </a:r>
            <a:r>
              <a:rPr lang="pt-BR" sz="1600" dirty="0" smtClean="0">
                <a:solidFill>
                  <a:srgbClr val="FF5510"/>
                </a:solidFill>
              </a:rPr>
              <a:t>difícil </a:t>
            </a:r>
            <a:r>
              <a:rPr lang="pt-BR" sz="1600" dirty="0">
                <a:solidFill>
                  <a:srgbClr val="FF5510"/>
                </a:solidFill>
              </a:rPr>
              <a:t>até aqui me achava fraco mas sou mais forte do que imagino’</a:t>
            </a:r>
          </a:p>
        </p:txBody>
      </p:sp>
    </p:spTree>
    <p:extLst>
      <p:ext uri="{BB962C8B-B14F-4D97-AF65-F5344CB8AC3E}">
        <p14:creationId xmlns:p14="http://schemas.microsoft.com/office/powerpoint/2010/main" val="14740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5510"/>
                </a:solidFill>
              </a:rPr>
              <a:t>Nosso Time</a:t>
            </a:r>
            <a:endParaRPr dirty="0">
              <a:solidFill>
                <a:srgbClr val="FF551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4594" r="24030"/>
          <a:stretch/>
        </p:blipFill>
        <p:spPr>
          <a:xfrm>
            <a:off x="178029" y="904126"/>
            <a:ext cx="1304818" cy="20753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0" r="16684"/>
          <a:stretch/>
        </p:blipFill>
        <p:spPr>
          <a:xfrm>
            <a:off x="1898795" y="2152437"/>
            <a:ext cx="1354113" cy="20753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/>
          <a:srcRect t="8416" b="5941"/>
          <a:stretch/>
        </p:blipFill>
        <p:spPr>
          <a:xfrm>
            <a:off x="3661940" y="877620"/>
            <a:ext cx="1363093" cy="20753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6"/>
          <a:srcRect l="16373" r="15238"/>
          <a:stretch/>
        </p:blipFill>
        <p:spPr>
          <a:xfrm>
            <a:off x="5415337" y="2157574"/>
            <a:ext cx="1356189" cy="20753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7"/>
          <a:srcRect t="14455"/>
          <a:stretch/>
        </p:blipFill>
        <p:spPr>
          <a:xfrm>
            <a:off x="7221302" y="906525"/>
            <a:ext cx="1363093" cy="207298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11257" y="3195264"/>
            <a:ext cx="1238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FF5510"/>
                </a:solidFill>
              </a:rPr>
              <a:t>Kevin Wasselka</a:t>
            </a:r>
            <a:endParaRPr lang="pt-BR" sz="1600" b="1" dirty="0">
              <a:solidFill>
                <a:srgbClr val="FF551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44509" y="1418596"/>
            <a:ext cx="1262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FF5510"/>
                </a:solidFill>
              </a:rPr>
              <a:t>Guilherme</a:t>
            </a:r>
            <a:r>
              <a:rPr lang="pt-BR" b="1" dirty="0" smtClean="0">
                <a:solidFill>
                  <a:srgbClr val="FF5510"/>
                </a:solidFill>
              </a:rPr>
              <a:t> </a:t>
            </a:r>
            <a:r>
              <a:rPr lang="pt-BR" sz="1600" b="1" dirty="0" smtClean="0">
                <a:solidFill>
                  <a:srgbClr val="FF5510"/>
                </a:solidFill>
              </a:rPr>
              <a:t>Brandão</a:t>
            </a:r>
            <a:endParaRPr lang="pt-BR" b="1" dirty="0">
              <a:solidFill>
                <a:srgbClr val="FF551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706164" y="3190127"/>
            <a:ext cx="1274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FF5510"/>
                </a:solidFill>
              </a:rPr>
              <a:t>Cristian Alexandre</a:t>
            </a:r>
            <a:endParaRPr lang="pt-BR" sz="1600" b="1" dirty="0">
              <a:solidFill>
                <a:srgbClr val="FF551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507979" y="1333262"/>
            <a:ext cx="1170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FF5510"/>
                </a:solidFill>
              </a:rPr>
              <a:t>Enzo Silvestre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292572" y="3195263"/>
            <a:ext cx="1220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FF5510"/>
                </a:solidFill>
              </a:rPr>
              <a:t>Lucas Bazilio</a:t>
            </a:r>
            <a:endParaRPr lang="pt-BR" sz="1600" b="1" dirty="0">
              <a:solidFill>
                <a:srgbClr val="FF551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414648" y="798107"/>
            <a:ext cx="4287563" cy="3510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pt-BR" sz="2400" dirty="0">
                <a:solidFill>
                  <a:srgbClr val="FF5510"/>
                </a:solidFill>
                <a:latin typeface="+mn-lt"/>
              </a:rPr>
              <a:t>A impressão 3D é uma tecnologia inovadora e que permite criar um objeto físico com rapidez e precisão a partir de um modelo digital no computador</a:t>
            </a:r>
            <a:endParaRPr sz="2400" dirty="0">
              <a:solidFill>
                <a:srgbClr val="FF5510"/>
              </a:solidFill>
              <a:latin typeface="+mn-lt"/>
            </a:endParaRPr>
          </a:p>
        </p:txBody>
      </p: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749400" y="3088000"/>
            <a:ext cx="3267572" cy="675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 smtClean="0">
                <a:solidFill>
                  <a:srgbClr val="FF5510"/>
                </a:solidFill>
                <a:latin typeface="Impact"/>
                <a:ea typeface="Impact"/>
                <a:cs typeface="Impact"/>
                <a:sym typeface="Impact"/>
              </a:rPr>
              <a:t>Impressão</a:t>
            </a:r>
            <a:r>
              <a:rPr lang="es" dirty="0" smtClean="0">
                <a:solidFill>
                  <a:srgbClr val="FF5510"/>
                </a:solidFill>
                <a:latin typeface="Impact"/>
                <a:ea typeface="Impact"/>
                <a:cs typeface="Impact"/>
                <a:sym typeface="Impact"/>
              </a:rPr>
              <a:t> 3D</a:t>
            </a:r>
            <a:endParaRPr dirty="0">
              <a:solidFill>
                <a:srgbClr val="FF551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70" y="1113139"/>
            <a:ext cx="3103632" cy="1738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1294543" y="174661"/>
            <a:ext cx="656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5510"/>
                </a:solidFill>
              </a:rPr>
              <a:t>Problema              X                 Solução 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88373" y="976746"/>
            <a:ext cx="3792682" cy="3785652"/>
          </a:xfrm>
          <a:prstGeom prst="rect">
            <a:avLst/>
          </a:prstGeom>
          <a:noFill/>
          <a:ln>
            <a:solidFill>
              <a:srgbClr val="FF551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5510"/>
                </a:solidFill>
                <a:latin typeface="+mn-lt"/>
              </a:rPr>
              <a:t>O maior problema que nós temos </a:t>
            </a:r>
            <a:r>
              <a:rPr lang="pt-BR" sz="2400" dirty="0" smtClean="0">
                <a:solidFill>
                  <a:srgbClr val="FF5510"/>
                </a:solidFill>
                <a:latin typeface="+mn-lt"/>
              </a:rPr>
              <a:t>deve-se </a:t>
            </a:r>
            <a:r>
              <a:rPr lang="pt-BR" sz="2400" dirty="0">
                <a:solidFill>
                  <a:srgbClr val="FF5510"/>
                </a:solidFill>
                <a:latin typeface="+mn-lt"/>
              </a:rPr>
              <a:t>a perda do </a:t>
            </a:r>
            <a:r>
              <a:rPr lang="pt-BR" sz="2400" dirty="0" smtClean="0">
                <a:solidFill>
                  <a:srgbClr val="FF5510"/>
                </a:solidFill>
                <a:latin typeface="+mn-lt"/>
              </a:rPr>
              <a:t>material.</a:t>
            </a:r>
          </a:p>
          <a:p>
            <a:endParaRPr lang="pt-BR" sz="2400" dirty="0">
              <a:solidFill>
                <a:srgbClr val="FF5510"/>
              </a:solidFill>
              <a:latin typeface="+mn-lt"/>
            </a:endParaRPr>
          </a:p>
          <a:p>
            <a:r>
              <a:rPr lang="pt-BR" sz="2400" dirty="0" smtClean="0">
                <a:solidFill>
                  <a:srgbClr val="FF5510"/>
                </a:solidFill>
                <a:latin typeface="+mn-lt"/>
              </a:rPr>
              <a:t>Variações drásticas de temperaturas (Altas e baixas). </a:t>
            </a:r>
          </a:p>
          <a:p>
            <a:endParaRPr lang="pt-BR" sz="2400" dirty="0">
              <a:solidFill>
                <a:srgbClr val="FF5510"/>
              </a:solidFill>
              <a:latin typeface="+mn-lt"/>
            </a:endParaRPr>
          </a:p>
          <a:p>
            <a:r>
              <a:rPr lang="pt-BR" sz="2400" dirty="0" smtClean="0">
                <a:solidFill>
                  <a:srgbClr val="FF5510"/>
                </a:solidFill>
                <a:latin typeface="+mn-lt"/>
              </a:rPr>
              <a:t>Gastos variados no processo de fabricação.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717474" y="831273"/>
            <a:ext cx="4135582" cy="4154984"/>
          </a:xfrm>
          <a:prstGeom prst="rect">
            <a:avLst/>
          </a:prstGeom>
          <a:noFill/>
          <a:ln>
            <a:solidFill>
              <a:srgbClr val="FF551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FF5510"/>
                </a:solidFill>
                <a:latin typeface="+mn-lt"/>
              </a:rPr>
              <a:t>Captura de temperatura em tempo real da impressora.</a:t>
            </a:r>
          </a:p>
          <a:p>
            <a:endParaRPr lang="pt-BR" sz="2400" dirty="0">
              <a:solidFill>
                <a:srgbClr val="FF5510"/>
              </a:solidFill>
              <a:latin typeface="+mn-lt"/>
            </a:endParaRPr>
          </a:p>
          <a:p>
            <a:r>
              <a:rPr lang="pt-BR" sz="2400" dirty="0" smtClean="0">
                <a:solidFill>
                  <a:srgbClr val="FF5510"/>
                </a:solidFill>
                <a:latin typeface="+mn-lt"/>
              </a:rPr>
              <a:t>Facilitação da tomada de decisão do cliente sob as suas impressoras.</a:t>
            </a:r>
          </a:p>
          <a:p>
            <a:endParaRPr lang="pt-BR" sz="2400" dirty="0">
              <a:solidFill>
                <a:srgbClr val="FF5510"/>
              </a:solidFill>
              <a:latin typeface="+mn-lt"/>
            </a:endParaRPr>
          </a:p>
          <a:p>
            <a:endParaRPr lang="pt-BR" sz="2400" dirty="0" smtClean="0">
              <a:solidFill>
                <a:srgbClr val="FF5510"/>
              </a:solidFill>
              <a:latin typeface="+mn-lt"/>
            </a:endParaRPr>
          </a:p>
          <a:p>
            <a:endParaRPr lang="pt-BR" sz="2400" dirty="0">
              <a:solidFill>
                <a:srgbClr val="FF5510"/>
              </a:solidFill>
              <a:latin typeface="+mn-lt"/>
            </a:endParaRPr>
          </a:p>
          <a:p>
            <a:endParaRPr lang="pt-BR" sz="2400" dirty="0" smtClean="0">
              <a:solidFill>
                <a:srgbClr val="FF5510"/>
              </a:solidFill>
              <a:latin typeface="+mn-lt"/>
            </a:endParaRPr>
          </a:p>
          <a:p>
            <a:endParaRPr lang="pt-BR" sz="2400" dirty="0">
              <a:solidFill>
                <a:srgbClr val="FF5510"/>
              </a:solidFill>
              <a:latin typeface="+mn-lt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85238" y="3131124"/>
            <a:ext cx="3220836" cy="175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1294543" y="174661"/>
            <a:ext cx="6565186" cy="523220"/>
          </a:xfrm>
          <a:prstGeom prst="rect">
            <a:avLst/>
          </a:prstGeom>
          <a:noFill/>
          <a:ln>
            <a:solidFill>
              <a:srgbClr val="FF551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5510"/>
                </a:solidFill>
              </a:rPr>
              <a:t>Papéis da equipe</a:t>
            </a:r>
            <a:endParaRPr lang="pt-BR" sz="2800" b="1" dirty="0">
              <a:solidFill>
                <a:srgbClr val="FF551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0" r="16684" b="27976"/>
          <a:stretch/>
        </p:blipFill>
        <p:spPr>
          <a:xfrm>
            <a:off x="350550" y="905528"/>
            <a:ext cx="1354113" cy="1494772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5805" t="10005" r="15805" b="17971"/>
          <a:stretch/>
        </p:blipFill>
        <p:spPr>
          <a:xfrm>
            <a:off x="348474" y="3046055"/>
            <a:ext cx="1356189" cy="1494772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8416" b="26060"/>
          <a:stretch/>
        </p:blipFill>
        <p:spPr>
          <a:xfrm>
            <a:off x="7586973" y="1747654"/>
            <a:ext cx="1363093" cy="1587827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/>
          <a:srcRect l="4594" r="24030" b="24837"/>
          <a:stretch/>
        </p:blipFill>
        <p:spPr>
          <a:xfrm>
            <a:off x="4424913" y="1765171"/>
            <a:ext cx="1304818" cy="1559919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/>
          <a:srcRect t="14455" b="20021"/>
          <a:stretch/>
        </p:blipFill>
        <p:spPr>
          <a:xfrm>
            <a:off x="5982899" y="1744389"/>
            <a:ext cx="1363093" cy="1587827"/>
          </a:xfrm>
          <a:prstGeom prst="ellipse">
            <a:avLst/>
          </a:prstGeom>
          <a:ln w="63500" cap="rnd">
            <a:solidFill>
              <a:srgbClr val="FF551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4" name="CaixaDeTexto 3"/>
          <p:cNvSpPr txBox="1"/>
          <p:nvPr/>
        </p:nvSpPr>
        <p:spPr>
          <a:xfrm>
            <a:off x="1740478" y="1422081"/>
            <a:ext cx="805295" cy="46166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FF5510"/>
                </a:solidFill>
              </a:rPr>
              <a:t>P.O.</a:t>
            </a:r>
            <a:endParaRPr lang="pt-BR" sz="2400" b="1" dirty="0">
              <a:solidFill>
                <a:srgbClr val="FF551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40478" y="3377942"/>
            <a:ext cx="1267690" cy="830997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FF5510"/>
                </a:solidFill>
              </a:rPr>
              <a:t>Scrum Master</a:t>
            </a:r>
            <a:endParaRPr lang="pt-BR" sz="2400" b="1" dirty="0">
              <a:solidFill>
                <a:srgbClr val="FF5510"/>
              </a:solidFill>
            </a:endParaRPr>
          </a:p>
        </p:txBody>
      </p:sp>
      <p:cxnSp>
        <p:nvCxnSpPr>
          <p:cNvPr id="11" name="Conector reto 10"/>
          <p:cNvCxnSpPr>
            <a:stCxn id="3" idx="4"/>
            <a:endCxn id="5" idx="0"/>
          </p:cNvCxnSpPr>
          <p:nvPr/>
        </p:nvCxnSpPr>
        <p:spPr>
          <a:xfrm flipH="1">
            <a:off x="1026569" y="2400300"/>
            <a:ext cx="1038" cy="645755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/>
          <p:cNvCxnSpPr>
            <a:stCxn id="10" idx="3"/>
            <a:endCxn id="7" idx="2"/>
          </p:cNvCxnSpPr>
          <p:nvPr/>
        </p:nvCxnSpPr>
        <p:spPr>
          <a:xfrm flipV="1">
            <a:off x="3008168" y="2545131"/>
            <a:ext cx="1416745" cy="1248310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5286578" y="3377942"/>
            <a:ext cx="2797297" cy="461665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FF5510"/>
                </a:solidFill>
              </a:rPr>
              <a:t>Desenvolvedores</a:t>
            </a:r>
            <a:endParaRPr lang="pt-BR" sz="2400" b="1" dirty="0">
              <a:solidFill>
                <a:srgbClr val="FF5510"/>
              </a:solidFill>
            </a:endParaRPr>
          </a:p>
        </p:txBody>
      </p:sp>
      <p:cxnSp>
        <p:nvCxnSpPr>
          <p:cNvPr id="18" name="Conector reto 17"/>
          <p:cNvCxnSpPr>
            <a:stCxn id="7" idx="6"/>
            <a:endCxn id="8" idx="2"/>
          </p:cNvCxnSpPr>
          <p:nvPr/>
        </p:nvCxnSpPr>
        <p:spPr>
          <a:xfrm flipV="1">
            <a:off x="5729731" y="2538303"/>
            <a:ext cx="253168" cy="6828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to 25"/>
          <p:cNvCxnSpPr>
            <a:stCxn id="8" idx="6"/>
            <a:endCxn id="6" idx="2"/>
          </p:cNvCxnSpPr>
          <p:nvPr/>
        </p:nvCxnSpPr>
        <p:spPr>
          <a:xfrm>
            <a:off x="7345992" y="2538303"/>
            <a:ext cx="240981" cy="3265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0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1294543" y="110331"/>
            <a:ext cx="6565186" cy="523220"/>
          </a:xfrm>
          <a:prstGeom prst="rect">
            <a:avLst/>
          </a:prstGeom>
          <a:noFill/>
          <a:ln>
            <a:solidFill>
              <a:srgbClr val="FF551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5510"/>
                </a:solidFill>
              </a:rPr>
              <a:t>Implementação de metodologia ágil</a:t>
            </a:r>
            <a:endParaRPr lang="pt-BR" sz="2800" b="1" dirty="0">
              <a:solidFill>
                <a:srgbClr val="FF551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73" y="808166"/>
            <a:ext cx="6522126" cy="3109206"/>
          </a:xfrm>
          <a:prstGeom prst="rect">
            <a:avLst/>
          </a:prstGeom>
          <a:noFill/>
          <a:ln w="9525">
            <a:solidFill>
              <a:srgbClr val="FF551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911684" y="519167"/>
            <a:ext cx="1221925" cy="692497"/>
          </a:xfrm>
          <a:prstGeom prst="rect">
            <a:avLst/>
          </a:prstGeom>
          <a:noFill/>
          <a:ln>
            <a:solidFill>
              <a:srgbClr val="FF551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00" dirty="0" smtClean="0">
                <a:solidFill>
                  <a:srgbClr val="FF5510"/>
                </a:solidFill>
              </a:rPr>
              <a:t>Entregáveis definidos por datas</a:t>
            </a:r>
            <a:endParaRPr lang="pt-BR" sz="1300" dirty="0">
              <a:solidFill>
                <a:srgbClr val="FF5510"/>
              </a:solidFill>
            </a:endParaRPr>
          </a:p>
        </p:txBody>
      </p:sp>
      <p:cxnSp>
        <p:nvCxnSpPr>
          <p:cNvPr id="4" name="Conector reto 3"/>
          <p:cNvCxnSpPr>
            <a:stCxn id="2" idx="2"/>
          </p:cNvCxnSpPr>
          <p:nvPr/>
        </p:nvCxnSpPr>
        <p:spPr>
          <a:xfrm>
            <a:off x="8522647" y="1211664"/>
            <a:ext cx="0" cy="1151105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7533407" y="2362769"/>
            <a:ext cx="989239" cy="0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1316073" y="4007049"/>
            <a:ext cx="1375172" cy="892552"/>
          </a:xfrm>
          <a:prstGeom prst="rect">
            <a:avLst/>
          </a:prstGeom>
          <a:noFill/>
          <a:ln>
            <a:solidFill>
              <a:srgbClr val="FF551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00" dirty="0" smtClean="0">
                <a:solidFill>
                  <a:srgbClr val="FF5510"/>
                </a:solidFill>
              </a:rPr>
              <a:t>Reuniões diárias com faltas e temas debatidos</a:t>
            </a:r>
            <a:endParaRPr lang="pt-BR" sz="1300" dirty="0">
              <a:solidFill>
                <a:srgbClr val="FF5510"/>
              </a:solidFill>
            </a:endParaRPr>
          </a:p>
        </p:txBody>
      </p:sp>
      <p:cxnSp>
        <p:nvCxnSpPr>
          <p:cNvPr id="9" name="Conector reto 8"/>
          <p:cNvCxnSpPr>
            <a:stCxn id="10" idx="3"/>
          </p:cNvCxnSpPr>
          <p:nvPr/>
        </p:nvCxnSpPr>
        <p:spPr>
          <a:xfrm>
            <a:off x="2691245" y="4453325"/>
            <a:ext cx="561110" cy="0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3259281" y="2763982"/>
            <a:ext cx="0" cy="1702286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1173" y="808166"/>
            <a:ext cx="1221925" cy="892552"/>
          </a:xfrm>
          <a:prstGeom prst="rect">
            <a:avLst/>
          </a:prstGeom>
          <a:noFill/>
          <a:ln>
            <a:solidFill>
              <a:srgbClr val="FF551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00" dirty="0" smtClean="0">
                <a:solidFill>
                  <a:srgbClr val="FF5510"/>
                </a:solidFill>
              </a:rPr>
              <a:t>Objetivos estabelecidos</a:t>
            </a:r>
          </a:p>
          <a:p>
            <a:pPr algn="ctr"/>
            <a:r>
              <a:rPr lang="pt-BR" sz="1300" dirty="0">
                <a:solidFill>
                  <a:srgbClr val="FF5510"/>
                </a:solidFill>
              </a:rPr>
              <a:t>n</a:t>
            </a:r>
            <a:r>
              <a:rPr lang="pt-BR" sz="1300" dirty="0" smtClean="0">
                <a:solidFill>
                  <a:srgbClr val="FF5510"/>
                </a:solidFill>
              </a:rPr>
              <a:t>o início do projeto</a:t>
            </a:r>
            <a:endParaRPr lang="pt-BR" sz="1300" dirty="0">
              <a:solidFill>
                <a:srgbClr val="FF5510"/>
              </a:solidFill>
            </a:endParaRPr>
          </a:p>
        </p:txBody>
      </p:sp>
      <p:cxnSp>
        <p:nvCxnSpPr>
          <p:cNvPr id="16" name="Conector reto 15"/>
          <p:cNvCxnSpPr>
            <a:stCxn id="17" idx="2"/>
          </p:cNvCxnSpPr>
          <p:nvPr/>
        </p:nvCxnSpPr>
        <p:spPr>
          <a:xfrm flipH="1">
            <a:off x="642135" y="1700718"/>
            <a:ext cx="1" cy="1063264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 flipH="1">
            <a:off x="638672" y="2770908"/>
            <a:ext cx="1273255" cy="0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6922444" y="4007049"/>
            <a:ext cx="1221925" cy="892552"/>
          </a:xfrm>
          <a:prstGeom prst="rect">
            <a:avLst/>
          </a:prstGeom>
          <a:noFill/>
          <a:ln>
            <a:solidFill>
              <a:srgbClr val="FF551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00" dirty="0" smtClean="0">
                <a:solidFill>
                  <a:srgbClr val="FF5510"/>
                </a:solidFill>
              </a:rPr>
              <a:t>Área para concentração dos entregáveis</a:t>
            </a:r>
            <a:endParaRPr lang="pt-BR" sz="1300" dirty="0">
              <a:solidFill>
                <a:srgbClr val="FF5510"/>
              </a:solidFill>
            </a:endParaRPr>
          </a:p>
        </p:txBody>
      </p:sp>
      <p:cxnSp>
        <p:nvCxnSpPr>
          <p:cNvPr id="23" name="Conector reto 22"/>
          <p:cNvCxnSpPr>
            <a:stCxn id="24" idx="1"/>
          </p:cNvCxnSpPr>
          <p:nvPr/>
        </p:nvCxnSpPr>
        <p:spPr>
          <a:xfrm flipH="1">
            <a:off x="5891645" y="4453325"/>
            <a:ext cx="1030799" cy="0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V="1">
            <a:off x="5877792" y="3036698"/>
            <a:ext cx="1" cy="1429570"/>
          </a:xfrm>
          <a:prstGeom prst="line">
            <a:avLst/>
          </a:prstGeom>
          <a:ln>
            <a:solidFill>
              <a:srgbClr val="FF55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0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384464" y="970048"/>
            <a:ext cx="2872212" cy="1384995"/>
          </a:xfrm>
          <a:prstGeom prst="rect">
            <a:avLst/>
          </a:prstGeom>
          <a:noFill/>
          <a:ln>
            <a:solidFill>
              <a:srgbClr val="FF551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5510"/>
                </a:solidFill>
              </a:rPr>
              <a:t>Diagrama </a:t>
            </a:r>
          </a:p>
          <a:p>
            <a:pPr algn="ctr"/>
            <a:r>
              <a:rPr lang="pt-BR" sz="2800" b="1" dirty="0" smtClean="0">
                <a:solidFill>
                  <a:srgbClr val="FF5510"/>
                </a:solidFill>
              </a:rPr>
              <a:t>técnico do </a:t>
            </a:r>
          </a:p>
          <a:p>
            <a:pPr algn="ctr"/>
            <a:r>
              <a:rPr lang="pt-BR" sz="2800" b="1" dirty="0" smtClean="0">
                <a:solidFill>
                  <a:srgbClr val="FF5510"/>
                </a:solidFill>
              </a:rPr>
              <a:t>nosso serviço </a:t>
            </a:r>
            <a:endParaRPr lang="pt-BR" sz="2800" b="1" dirty="0">
              <a:solidFill>
                <a:srgbClr val="FF5510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4204" y="228600"/>
            <a:ext cx="4812434" cy="286789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19545" y="3522519"/>
            <a:ext cx="789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5510"/>
                </a:solidFill>
              </a:rPr>
              <a:t>Esse diagrama possui </a:t>
            </a:r>
            <a:r>
              <a:rPr lang="pt-BR" sz="2400" dirty="0">
                <a:solidFill>
                  <a:srgbClr val="FF5510"/>
                </a:solidFill>
              </a:rPr>
              <a:t>termos e </a:t>
            </a:r>
            <a:r>
              <a:rPr lang="pt-BR" sz="2400" dirty="0" smtClean="0">
                <a:solidFill>
                  <a:srgbClr val="FF5510"/>
                </a:solidFill>
              </a:rPr>
              <a:t>etapas </a:t>
            </a:r>
            <a:r>
              <a:rPr lang="pt-BR" sz="2400" dirty="0">
                <a:solidFill>
                  <a:srgbClr val="FF5510"/>
                </a:solidFill>
              </a:rPr>
              <a:t>mais completas possuindo as tecnologias usadas em cada parte</a:t>
            </a:r>
            <a:r>
              <a:rPr lang="pt-BR" sz="2400" dirty="0" smtClean="0">
                <a:solidFill>
                  <a:srgbClr val="FF5510"/>
                </a:solidFill>
              </a:rPr>
              <a:t>.</a:t>
            </a:r>
            <a:endParaRPr lang="pt-BR" sz="2400" dirty="0">
              <a:solidFill>
                <a:srgbClr val="FF55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0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1294543" y="174661"/>
            <a:ext cx="656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5510"/>
                </a:solidFill>
              </a:rPr>
              <a:t>Modelagem do Banco de Dados</a:t>
            </a:r>
            <a:endParaRPr lang="pt-BR" sz="2800" b="1" dirty="0">
              <a:solidFill>
                <a:srgbClr val="FF551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25" y="836036"/>
            <a:ext cx="6536899" cy="395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0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1294543" y="174661"/>
            <a:ext cx="656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5510"/>
                </a:solidFill>
              </a:rPr>
              <a:t>Analytics</a:t>
            </a:r>
            <a:endParaRPr lang="pt-BR" sz="2800" b="1" dirty="0">
              <a:solidFill>
                <a:srgbClr val="FF5510"/>
              </a:solidFill>
            </a:endParaRPr>
          </a:p>
        </p:txBody>
      </p:sp>
      <p:pic>
        <p:nvPicPr>
          <p:cNvPr id="3" name="Imagem 2" descr="Imagem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r="16894"/>
          <a:stretch/>
        </p:blipFill>
        <p:spPr bwMode="auto">
          <a:xfrm>
            <a:off x="261648" y="697881"/>
            <a:ext cx="3965575" cy="27870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reto 3"/>
          <p:cNvCxnSpPr/>
          <p:nvPr/>
        </p:nvCxnSpPr>
        <p:spPr>
          <a:xfrm>
            <a:off x="3896591" y="1537855"/>
            <a:ext cx="247303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3747655" y="2957946"/>
            <a:ext cx="262197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1641762" y="3041073"/>
            <a:ext cx="0" cy="123998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1641762" y="4270665"/>
            <a:ext cx="189114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6369627" y="1082626"/>
            <a:ext cx="1984664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rgbClr val="FF5510"/>
                </a:solidFill>
              </a:rPr>
              <a:t>Gráfico com temperatura em tempo real</a:t>
            </a:r>
            <a:endParaRPr lang="pt-BR" sz="1800" b="1" dirty="0">
              <a:solidFill>
                <a:srgbClr val="FF551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369626" y="2361185"/>
            <a:ext cx="2223655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FF5510"/>
                </a:solidFill>
              </a:rPr>
              <a:t>Gráfico com tempo restante de impressão x tempo imprimindo</a:t>
            </a:r>
            <a:endParaRPr lang="pt-BR" sz="1800" b="1" dirty="0">
              <a:solidFill>
                <a:srgbClr val="FF5510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532909" y="3670500"/>
            <a:ext cx="3013364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FF5510"/>
                </a:solidFill>
              </a:rPr>
              <a:t>Marca das 10 últimas temperaturas capturadas pelo arduíno, seguindo o padrão de cor da régua</a:t>
            </a:r>
            <a:endParaRPr lang="pt-BR" sz="1800" b="1" dirty="0">
              <a:solidFill>
                <a:srgbClr val="FF55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0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248</Words>
  <Application>Microsoft Office PowerPoint</Application>
  <PresentationFormat>Apresentação na tela (16:9)</PresentationFormat>
  <Paragraphs>46</Paragraphs>
  <Slides>10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Roboto Light</vt:lpstr>
      <vt:lpstr>Roboto Mono Thin</vt:lpstr>
      <vt:lpstr>Roboto Black</vt:lpstr>
      <vt:lpstr>Bree Serif</vt:lpstr>
      <vt:lpstr>Impact</vt:lpstr>
      <vt:lpstr>WEB PROPOSAL</vt:lpstr>
      <vt:lpstr>Apresentação do PowerPoint</vt:lpstr>
      <vt:lpstr>Nosso Time</vt:lpstr>
      <vt:lpstr>Impressão 3D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33</cp:revision>
  <dcterms:modified xsi:type="dcterms:W3CDTF">2021-12-09T00:58:11Z</dcterms:modified>
</cp:coreProperties>
</file>